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647"/>
  </p:normalViewPr>
  <p:slideViewPr>
    <p:cSldViewPr snapToGrid="0" snapToObjects="1">
      <p:cViewPr>
        <p:scale>
          <a:sx n="62" d="100"/>
          <a:sy n="62" d="100"/>
        </p:scale>
        <p:origin x="-736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Font typeface="Arial"/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SzPct val="77777"/>
              <a:buFont typeface="Arial"/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SzPct val="77777"/>
              <a:buFont typeface="Arial"/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SzPct val="77777"/>
              <a:buFont typeface="Arial"/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SzPct val="77777"/>
              <a:buFont typeface="Arial"/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SzPct val="77777"/>
              <a:buFont typeface="Arial"/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SzPct val="77777"/>
              <a:buFont typeface="Arial"/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SzPct val="77777"/>
              <a:buFont typeface="Arial"/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SzPct val="77777"/>
              <a:buFont typeface="Arial"/>
              <a:buChar char="■"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87" name="Shape 87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646236" y="10242550"/>
            <a:ext cx="29627512" cy="289639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2469358" y="13635320"/>
            <a:ext cx="27979686" cy="940845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937523" y="24872580"/>
            <a:ext cx="23043355" cy="1121484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 rot="5400000">
            <a:off x="8844489" y="16778673"/>
            <a:ext cx="37450058" cy="740687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 rot="5400000">
            <a:off x="-6026415" y="9428945"/>
            <a:ext cx="37450058" cy="221063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 rot="5400000">
            <a:off x="1978025" y="9910762"/>
            <a:ext cx="28963938" cy="29627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451998" y="30724288"/>
            <a:ext cx="19751276" cy="36262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0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2"/>
          </p:nvPr>
        </p:nvSpPr>
        <p:spPr>
          <a:xfrm>
            <a:off x="6451998" y="3922058"/>
            <a:ext cx="19751276" cy="26333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375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8333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451998" y="34350513"/>
            <a:ext cx="19751276" cy="51524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645444" y="1748117"/>
            <a:ext cx="10829926" cy="74362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0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870656" y="1748117"/>
            <a:ext cx="18402298" cy="374590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2001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992187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771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1756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645444" y="9184340"/>
            <a:ext cx="10829926" cy="30022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45443" y="9825317"/>
            <a:ext cx="14544675" cy="40946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1645443" y="13919948"/>
            <a:ext cx="14544675" cy="252871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6722328" y="9825317"/>
            <a:ext cx="14550628" cy="40946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16722328" y="13919948"/>
            <a:ext cx="14550628" cy="252871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645444" y="10242177"/>
            <a:ext cx="14756606" cy="289649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6516352" y="10242177"/>
            <a:ext cx="14756606" cy="289649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00325" y="28205209"/>
            <a:ext cx="27980879" cy="87159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50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00325" y="18604006"/>
            <a:ext cx="27980879" cy="960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236" y="10242550"/>
            <a:ext cx="29627512" cy="289639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9401325" y="1974150"/>
            <a:ext cx="15357300" cy="1077900"/>
          </a:xfrm>
          <a:prstGeom prst="rect">
            <a:avLst/>
          </a:prstGeom>
          <a:noFill/>
          <a:ln>
            <a:noFill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66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Senior VIP</a:t>
            </a:r>
            <a:r>
              <a:rPr lang="en-US" sz="66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2017</a:t>
            </a:r>
            <a:r>
              <a:rPr lang="en-US" sz="66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66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Fall</a:t>
            </a:r>
            <a:endParaRPr lang="en-US" sz="6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6567486" y="2133588"/>
            <a:ext cx="19797600" cy="2452800"/>
          </a:xfrm>
          <a:prstGeom prst="rect">
            <a:avLst/>
          </a:prstGeom>
          <a:noFill/>
          <a:ln>
            <a:noFill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5400" b="1" dirty="0" smtClean="0">
                <a:solidFill>
                  <a:srgbClr val="3333CC"/>
                </a:solidFill>
              </a:rPr>
              <a:t>AR-VR-VE for Computer Science Education 1.0: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5400" b="1" i="0" u="none" strike="noStrike" cap="none" dirty="0" smtClean="0">
                <a:solidFill>
                  <a:srgbClr val="3333CC"/>
                </a:solidFill>
                <a:sym typeface="Arial"/>
              </a:rPr>
              <a:t>ARCSE</a:t>
            </a:r>
            <a:endParaRPr lang="en-US" sz="5400" b="1" i="0" u="none" strike="noStrike" cap="none" dirty="0">
              <a:solidFill>
                <a:srgbClr val="3333CC"/>
              </a:solidFill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Student: </a:t>
            </a:r>
            <a:r>
              <a:rPr lang="en-US" sz="3500" dirty="0" smtClean="0">
                <a:solidFill>
                  <a:srgbClr val="3333CC"/>
                </a:solidFill>
              </a:rPr>
              <a:t>Hamilton Chevez</a:t>
            </a:r>
            <a:r>
              <a:rPr lang="en-US" sz="3500" b="0" i="0" u="none" strike="noStrike" cap="none" dirty="0" smtClean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00" b="0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Mentor:</a:t>
            </a:r>
            <a:r>
              <a:rPr lang="en-US" sz="3500" b="1" i="1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i="1" dirty="0" smtClean="0">
                <a:solidFill>
                  <a:srgbClr val="3333CC"/>
                </a:solidFill>
              </a:rPr>
              <a:t>Francisco R. Ortega</a:t>
            </a:r>
            <a:r>
              <a:rPr lang="en-US" sz="3500" b="0" i="0" u="none" strike="noStrike" cap="none" dirty="0" smtClean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3500" i="1" dirty="0">
                <a:solidFill>
                  <a:srgbClr val="3333CC"/>
                </a:solidFill>
              </a:rPr>
              <a:t> </a:t>
            </a:r>
            <a:r>
              <a:rPr lang="en-US" sz="3500" i="1" dirty="0" smtClean="0">
                <a:solidFill>
                  <a:srgbClr val="3333CC"/>
                </a:solidFill>
              </a:rPr>
              <a:t>Florida International University</a:t>
            </a:r>
            <a:r>
              <a:rPr lang="en-US" sz="3500" b="0" i="0" u="none" strike="noStrike" cap="none" dirty="0" smtClean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3500" b="0" i="0" u="none" strike="noStrike" cap="none" dirty="0">
              <a:solidFill>
                <a:srgbClr val="3333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3500" b="1" i="1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 dirty="0" err="1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Masoud</a:t>
            </a:r>
            <a:r>
              <a:rPr lang="en-US" sz="3500" b="0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 dirty="0" err="1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Sadjadi</a:t>
            </a:r>
            <a:r>
              <a:rPr lang="en-US" sz="3500" b="0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, Florida International University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990600" y="5493600"/>
            <a:ext cx="31089600" cy="35661600"/>
          </a:xfrm>
          <a:prstGeom prst="rect">
            <a:avLst/>
          </a:prstGeom>
          <a:noFill/>
          <a:ln w="635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8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1636400" y="6095925"/>
            <a:ext cx="9424500" cy="5858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</a:pPr>
            <a:r>
              <a:rPr lang="en-US" sz="4100" b="1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Purpose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7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Increase the retention rate of Computer Science students.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75000"/>
              <a:buFont typeface="Arial" charset="0"/>
              <a:buChar char="•"/>
            </a:pPr>
            <a:r>
              <a:rPr lang="en-US" sz="4100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Create a set of educational activities </a:t>
            </a:r>
            <a:r>
              <a:rPr lang="en-US" sz="4100" dirty="0" smtClean="0">
                <a:solidFill>
                  <a:srgbClr val="336699"/>
                </a:solidFill>
              </a:rPr>
              <a:t>for students to use in Mixed-Reality.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7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Explore the use of virtual buttons for user interactivity.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990612" y="41924400"/>
            <a:ext cx="4980000" cy="730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Acknowledgement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15925800" y="380771"/>
            <a:ext cx="4724400" cy="107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School of Computing &amp; Information Sciences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2600" y="315684"/>
            <a:ext cx="26304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22967950" y="6095925"/>
            <a:ext cx="8349300" cy="5858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Current </a:t>
            </a:r>
            <a:r>
              <a:rPr lang="en-US" sz="4100" b="1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  <a:endParaRPr lang="en-US"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7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Through a mobile app menu the user picks which AR/MR activity to do.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75000"/>
              <a:buFont typeface="Arial" charset="0"/>
              <a:buChar char="•"/>
            </a:pPr>
            <a:r>
              <a:rPr lang="en-US" sz="4100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The camera device is pointed at the pre-defined AR target.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7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Through a series of instructions in AR, the user interacts with the system.</a:t>
            </a:r>
            <a:endParaRPr sz="410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636400" y="23063150"/>
            <a:ext cx="29680800" cy="892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Implementation &amp; System Design</a:t>
            </a:r>
            <a:endParaRPr lang="en-US"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12183375" y="33085225"/>
            <a:ext cx="9975600" cy="73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7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ARCSE has the potential to enrich material taught in Computer Science courses.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75000"/>
              <a:buFont typeface="Arial" charset="0"/>
              <a:buChar char="•"/>
            </a:pPr>
            <a:r>
              <a:rPr lang="en-US" sz="4100" i="0" u="none" strike="noStrike" cap="none" dirty="0" smtClean="0">
                <a:solidFill>
                  <a:srgbClr val="336699"/>
                </a:solidFill>
                <a:sym typeface="Arial"/>
              </a:rPr>
              <a:t>Creating engaging visual learning material, the range of retention can increase for students with difficulty learning from traditional expositional teaching styles.</a:t>
            </a:r>
            <a:endParaRPr lang="en-US" sz="4100" i="0" u="none" strike="noStrike" cap="none" dirty="0">
              <a:solidFill>
                <a:srgbClr val="336699"/>
              </a:solidFill>
              <a:sym typeface="Arial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1811950" y="33020500"/>
            <a:ext cx="9249000" cy="7368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dirty="0" smtClean="0">
                <a:solidFill>
                  <a:srgbClr val="336699"/>
                </a:solidFill>
              </a:rPr>
              <a:t>Requirements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7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Use mobile devices for a Augmented or Mixed Reality experience.</a:t>
            </a:r>
          </a:p>
          <a:p>
            <a:pPr marL="571500" indent="-571500">
              <a:buClr>
                <a:srgbClr val="336699"/>
              </a:buClr>
              <a:buSzPct val="75000"/>
              <a:buFont typeface="Arial" charset="0"/>
              <a:buChar char="•"/>
            </a:pPr>
            <a:r>
              <a:rPr lang="en-US" sz="4400" dirty="0">
                <a:solidFill>
                  <a:srgbClr val="336699"/>
                </a:solidFill>
              </a:rPr>
              <a:t>Create visualizations of abstract data structures and algorithms </a:t>
            </a:r>
            <a:r>
              <a:rPr lang="en-US" sz="4400" dirty="0" smtClean="0">
                <a:solidFill>
                  <a:srgbClr val="336699"/>
                </a:solidFill>
              </a:rPr>
              <a:t>in Augmented Reality.</a:t>
            </a:r>
          </a:p>
          <a:p>
            <a:pPr marL="571500" indent="-571500">
              <a:buClr>
                <a:srgbClr val="336699"/>
              </a:buClr>
              <a:buSzPct val="75000"/>
              <a:buFont typeface="Arial" charset="0"/>
              <a:buChar char="•"/>
            </a:pPr>
            <a:r>
              <a:rPr lang="en-US" sz="4400" dirty="0" smtClean="0">
                <a:solidFill>
                  <a:srgbClr val="336699"/>
                </a:solidFill>
              </a:rPr>
              <a:t>Create user interactivity with augmented props.</a:t>
            </a:r>
            <a:endParaRPr lang="en-US" sz="4400" dirty="0">
              <a:solidFill>
                <a:srgbClr val="336699"/>
              </a:solidFill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75000"/>
              <a:buFont typeface="Arial" charset="0"/>
              <a:buChar char="•"/>
            </a:pPr>
            <a:endParaRPr lang="en-US" sz="410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1636400" y="12875253"/>
            <a:ext cx="29680800" cy="9213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Screenshots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23383500" y="33020500"/>
            <a:ext cx="7933800" cy="7368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What’s Next</a:t>
            </a:r>
            <a:endParaRPr lang="en-US"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7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Create more reference based AR scenes.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75000"/>
              <a:buFont typeface="Arial" charset="0"/>
              <a:buChar char="•"/>
            </a:pPr>
            <a:r>
              <a:rPr lang="en-US" sz="4100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Create interactive scenes for learning Algorithms.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75000"/>
              <a:buFont typeface="Arial" charset="0"/>
              <a:buChar char="•"/>
            </a:pPr>
            <a:r>
              <a:rPr lang="en-US" sz="4100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Upgrade to </a:t>
            </a:r>
            <a:r>
              <a:rPr lang="en-US" sz="4100" i="0" u="none" strike="noStrike" cap="none" dirty="0" err="1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Vuforia</a:t>
            </a:r>
            <a:r>
              <a:rPr lang="en-US" sz="4100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 7 for Ground Plane feature and remove the need for marker-based tracking.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7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Create more polished models in Blender.</a:t>
            </a:r>
            <a:endParaRPr sz="410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12183375" y="6095925"/>
            <a:ext cx="9662100" cy="5858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dirty="0" smtClean="0">
                <a:solidFill>
                  <a:srgbClr val="336699"/>
                </a:solidFill>
              </a:rPr>
              <a:t>Application</a:t>
            </a:r>
            <a:endParaRPr lang="en-US"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lvl="0" indent="-571500">
              <a:buClr>
                <a:srgbClr val="336699"/>
              </a:buClr>
              <a:buSzPct val="75000"/>
              <a:buFont typeface="Arial" charset="0"/>
              <a:buChar char="•"/>
            </a:pPr>
            <a:r>
              <a:rPr lang="en-US" sz="4400" dirty="0">
                <a:solidFill>
                  <a:srgbClr val="336699"/>
                </a:solidFill>
              </a:rPr>
              <a:t>The student will use AR/MR as a different medium of learning for CS topics</a:t>
            </a:r>
            <a:r>
              <a:rPr lang="en-US" sz="4400" dirty="0" smtClean="0">
                <a:solidFill>
                  <a:srgbClr val="336699"/>
                </a:solidFill>
              </a:rPr>
              <a:t>.</a:t>
            </a:r>
          </a:p>
          <a:p>
            <a:pPr marL="571500" lvl="0" indent="-571500">
              <a:buClr>
                <a:srgbClr val="336699"/>
              </a:buClr>
              <a:buSzPct val="75000"/>
              <a:buFont typeface="Arial" charset="0"/>
              <a:buChar char="•"/>
            </a:pPr>
            <a:r>
              <a:rPr lang="en-US" sz="4400" dirty="0">
                <a:solidFill>
                  <a:srgbClr val="336699"/>
                </a:solidFill>
              </a:rPr>
              <a:t>Unity with the </a:t>
            </a:r>
            <a:r>
              <a:rPr lang="en-US" sz="4400" dirty="0" err="1">
                <a:solidFill>
                  <a:srgbClr val="336699"/>
                </a:solidFill>
              </a:rPr>
              <a:t>Vuforia</a:t>
            </a:r>
            <a:r>
              <a:rPr lang="en-US" sz="4400" dirty="0">
                <a:solidFill>
                  <a:srgbClr val="336699"/>
                </a:solidFill>
              </a:rPr>
              <a:t> API was used to create a cross-platform </a:t>
            </a:r>
            <a:r>
              <a:rPr lang="en-US" sz="4400" dirty="0" smtClean="0">
                <a:solidFill>
                  <a:srgbClr val="336699"/>
                </a:solidFill>
              </a:rPr>
              <a:t>solution.</a:t>
            </a:r>
          </a:p>
          <a:p>
            <a:pPr marL="571500" lvl="0" indent="-571500">
              <a:buClr>
                <a:srgbClr val="336699"/>
              </a:buClr>
              <a:buSzPct val="75000"/>
              <a:buFont typeface="Arial" charset="0"/>
              <a:buChar char="•"/>
            </a:pPr>
            <a:r>
              <a:rPr lang="en-US" sz="4400" dirty="0" err="1">
                <a:solidFill>
                  <a:srgbClr val="336699"/>
                </a:solidFill>
              </a:rPr>
              <a:t>Vuforia</a:t>
            </a:r>
            <a:r>
              <a:rPr lang="en-US" sz="4400" dirty="0">
                <a:solidFill>
                  <a:srgbClr val="336699"/>
                </a:solidFill>
              </a:rPr>
              <a:t> permits AR/MR experiences through target-based tracking.</a:t>
            </a:r>
            <a:endParaRPr sz="4100" b="0" i="0" u="none" strike="noStrike" cap="none" dirty="0">
              <a:solidFill>
                <a:srgbClr val="336699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6343000" y="41615475"/>
            <a:ext cx="25737000" cy="1356600"/>
          </a:xfrm>
          <a:prstGeom prst="rect">
            <a:avLst/>
          </a:prstGeom>
          <a:noFill/>
          <a:ln w="635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sz="3000" dirty="0">
                <a:solidFill>
                  <a:schemeClr val="dk1"/>
                </a:solidFill>
              </a:rPr>
              <a:t>The material presented in this poster is based upon the work supported by Hamilton Chevez. I am thankful to the help that I received from my project mentor Francisco Ortega and group members </a:t>
            </a:r>
            <a:r>
              <a:rPr lang="en-US" sz="3000" dirty="0" smtClean="0">
                <a:solidFill>
                  <a:schemeClr val="dk1"/>
                </a:solidFill>
              </a:rPr>
              <a:t>Francisco </a:t>
            </a:r>
            <a:r>
              <a:rPr lang="en-US" sz="3000" dirty="0" err="1" smtClean="0">
                <a:solidFill>
                  <a:schemeClr val="dk1"/>
                </a:solidFill>
              </a:rPr>
              <a:t>Lozada</a:t>
            </a:r>
            <a:r>
              <a:rPr lang="en-US" sz="3000" dirty="0" smtClean="0">
                <a:solidFill>
                  <a:schemeClr val="dk1"/>
                </a:solidFill>
              </a:rPr>
              <a:t>, Filip </a:t>
            </a:r>
            <a:r>
              <a:rPr lang="en-US" sz="3000" dirty="0" err="1" smtClean="0">
                <a:solidFill>
                  <a:schemeClr val="dk1"/>
                </a:solidFill>
              </a:rPr>
              <a:t>Klepsa</a:t>
            </a:r>
            <a:r>
              <a:rPr lang="en-US" sz="3000" dirty="0" smtClean="0">
                <a:solidFill>
                  <a:schemeClr val="dk1"/>
                </a:solidFill>
              </a:rPr>
              <a:t>, Lukas Borges, Kevin </a:t>
            </a:r>
            <a:r>
              <a:rPr lang="en-US" sz="3000" dirty="0" err="1" smtClean="0">
                <a:solidFill>
                  <a:schemeClr val="dk1"/>
                </a:solidFill>
              </a:rPr>
              <a:t>Delamo</a:t>
            </a:r>
            <a:r>
              <a:rPr lang="en-US" sz="3000" dirty="0" smtClean="0">
                <a:solidFill>
                  <a:schemeClr val="dk1"/>
                </a:solidFill>
              </a:rPr>
              <a:t>, </a:t>
            </a:r>
            <a:r>
              <a:rPr lang="en-US" sz="3000" dirty="0" err="1" smtClean="0">
                <a:solidFill>
                  <a:schemeClr val="dk1"/>
                </a:solidFill>
              </a:rPr>
              <a:t>Nicollette</a:t>
            </a:r>
            <a:r>
              <a:rPr lang="en-US" sz="3000" dirty="0" smtClean="0">
                <a:solidFill>
                  <a:schemeClr val="dk1"/>
                </a:solidFill>
              </a:rPr>
              <a:t> Celli, and Cristian Cabrera.</a:t>
            </a:r>
            <a:endParaRPr lang="en-US" sz="3000" dirty="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71" y="3573344"/>
            <a:ext cx="6804264" cy="18248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3571" y="2963912"/>
            <a:ext cx="5714914" cy="20796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7857" y="758301"/>
            <a:ext cx="6550628" cy="16720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71" y="477106"/>
            <a:ext cx="4951815" cy="2878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64308" y="24469994"/>
            <a:ext cx="7184571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Blender was used to create the models for the Logic Gates reference scene.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6409" y="2945828"/>
            <a:ext cx="2961448" cy="2420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08" y="27097008"/>
            <a:ext cx="6937017" cy="39849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232" y="14084907"/>
            <a:ext cx="7690104" cy="67939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4320" y="14084907"/>
            <a:ext cx="7690104" cy="67939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6409" y="14084907"/>
            <a:ext cx="7690104" cy="67939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1904" y="21359031"/>
            <a:ext cx="593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AND Gate reference model through Unity’s Scene view.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13926093" y="21354433"/>
            <a:ext cx="530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Binary/Hex Value conversion activity menu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059925" y="21359031"/>
            <a:ext cx="380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Binary to Hex conversion activity.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0991" y="24222671"/>
            <a:ext cx="10058400" cy="66888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762509" y="24787016"/>
            <a:ext cx="8042564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75000"/>
              <a:buFont typeface="Arial" charset="0"/>
              <a:buChar char="•"/>
            </a:pPr>
            <a:r>
              <a:rPr lang="en-US" sz="4100" dirty="0" err="1" smtClean="0">
                <a:solidFill>
                  <a:srgbClr val="336699"/>
                </a:solidFill>
              </a:rPr>
              <a:t>Vuforia</a:t>
            </a:r>
            <a:r>
              <a:rPr lang="en-US" sz="4100" dirty="0" smtClean="0">
                <a:solidFill>
                  <a:srgbClr val="336699"/>
                </a:solidFill>
              </a:rPr>
              <a:t> uses a database of user defined image targets that are used by the Tracker for rendering Objects and evaluating Virtual Buttons.</a:t>
            </a:r>
          </a:p>
          <a:p>
            <a:pPr marL="285750" indent="-285750">
              <a:buSzPct val="75000"/>
              <a:buFont typeface="Arial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Each frame is checked for obstruction to line of sight to models and virtual buttons, which trigger updates in application logic.</a:t>
            </a:r>
            <a:endParaRPr lang="en-US" sz="4100" dirty="0">
              <a:solidFill>
                <a:srgbClr val="336699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405</Words>
  <Application>Microsoft Macintosh PowerPoint</Application>
  <PresentationFormat>Custom</PresentationFormat>
  <Paragraphs>42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Times New Roman</vt:lpstr>
      <vt:lpstr>Arial</vt:lpstr>
      <vt:lpstr>Diseño predeterminado</vt:lpstr>
      <vt:lpstr>PowerPoint Presentation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Hamilton Chevez</cp:lastModifiedBy>
  <cp:revision>28</cp:revision>
  <cp:lastPrinted>2017-11-26T23:21:47Z</cp:lastPrinted>
  <dcterms:modified xsi:type="dcterms:W3CDTF">2017-11-27T01:20:02Z</dcterms:modified>
</cp:coreProperties>
</file>